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8" r:id="rId2"/>
    <p:sldId id="260" r:id="rId3"/>
    <p:sldId id="261" r:id="rId4"/>
    <p:sldId id="262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5" autoAdjust="0"/>
    <p:restoredTop sz="94660"/>
  </p:normalViewPr>
  <p:slideViewPr>
    <p:cSldViewPr snapToGrid="0">
      <p:cViewPr varScale="1">
        <p:scale>
          <a:sx n="91" d="100"/>
          <a:sy n="91" d="100"/>
        </p:scale>
        <p:origin x="2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3/18/2019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3/15/2019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3/15/2019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3/15/2019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3/15/2019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3/15/2019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3/15/2019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3/15/2019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3/15/2019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3/15/2019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3/15/2019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is Linear Regression?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Definition and Generic Model Statement</a:t>
            </a:r>
          </a:p>
          <a:p>
            <a:pPr marL="457200" indent="-457200">
              <a:buAutoNum type="arabicPeriod"/>
            </a:pPr>
            <a:r>
              <a:rPr lang="en-US" dirty="0"/>
              <a:t>Deterministic Example</a:t>
            </a:r>
          </a:p>
          <a:p>
            <a:pPr marL="457200" indent="-457200">
              <a:buAutoNum type="arabicPeriod"/>
            </a:pPr>
            <a:r>
              <a:rPr lang="en-US" dirty="0"/>
              <a:t>Stochastic Example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6961-A087-47BB-8CCA-6034A5B06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and Generic Model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119D8-6B75-433B-9E10-7D545584E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9628632" cy="1817047"/>
          </a:xfrm>
        </p:spPr>
        <p:txBody>
          <a:bodyPr/>
          <a:lstStyle/>
          <a:p>
            <a:r>
              <a:rPr lang="en-US" b="1" dirty="0"/>
              <a:t>Linear Regression: </a:t>
            </a:r>
            <a:r>
              <a:rPr lang="en-US" dirty="0"/>
              <a:t>is a method of creating a </a:t>
            </a:r>
            <a:r>
              <a:rPr lang="en-US" i="1" dirty="0"/>
              <a:t>linear equation</a:t>
            </a:r>
            <a:r>
              <a:rPr lang="en-US" dirty="0"/>
              <a:t> to model the relationship between a dependent variable and one or more independent variables.</a:t>
            </a:r>
          </a:p>
          <a:p>
            <a:r>
              <a:rPr lang="en-US" b="1" dirty="0"/>
              <a:t>Generic Model Statement: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8A19EB-3429-4D75-8702-12E8FF3FA3EC}"/>
                  </a:ext>
                </a:extLst>
              </p:cNvPr>
              <p:cNvSpPr txBox="1"/>
              <p:nvPr/>
            </p:nvSpPr>
            <p:spPr>
              <a:xfrm>
                <a:off x="3464938" y="4185423"/>
                <a:ext cx="50260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8A19EB-3429-4D75-8702-12E8FF3FA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938" y="4185423"/>
                <a:ext cx="5026056" cy="369332"/>
              </a:xfrm>
              <a:prstGeom prst="rect">
                <a:avLst/>
              </a:prstGeom>
              <a:blipFill>
                <a:blip r:embed="rId2"/>
                <a:stretch>
                  <a:fillRect l="-970" t="-18333" r="-121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70D7064-BA00-463F-9AF2-AA2AF29D1D04}"/>
              </a:ext>
            </a:extLst>
          </p:cNvPr>
          <p:cNvSpPr txBox="1"/>
          <p:nvPr/>
        </p:nvSpPr>
        <p:spPr>
          <a:xfrm>
            <a:off x="2330452" y="5072965"/>
            <a:ext cx="12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Dependent Variable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32535-E497-47FF-AF8C-24F099129C54}"/>
              </a:ext>
            </a:extLst>
          </p:cNvPr>
          <p:cNvSpPr txBox="1"/>
          <p:nvPr/>
        </p:nvSpPr>
        <p:spPr>
          <a:xfrm>
            <a:off x="3949701" y="5400428"/>
            <a:ext cx="176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Regression</a:t>
            </a:r>
          </a:p>
          <a:p>
            <a:r>
              <a:rPr lang="en-US" dirty="0">
                <a:solidFill>
                  <a:srgbClr val="002060"/>
                </a:solidFill>
              </a:rPr>
              <a:t>Coefficients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81071A-AB2D-48DA-BD37-456518E291ED}"/>
              </a:ext>
            </a:extLst>
          </p:cNvPr>
          <p:cNvSpPr txBox="1"/>
          <p:nvPr/>
        </p:nvSpPr>
        <p:spPr>
          <a:xfrm>
            <a:off x="6464300" y="5396131"/>
            <a:ext cx="176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Independent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F95904-5E91-4764-99A5-BD4F9D3CECA0}"/>
              </a:ext>
            </a:extLst>
          </p:cNvPr>
          <p:cNvSpPr txBox="1"/>
          <p:nvPr/>
        </p:nvSpPr>
        <p:spPr>
          <a:xfrm>
            <a:off x="8356602" y="4869766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Error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4A3921-8942-42D2-9B80-85AE36EE89DD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952752" y="4554757"/>
            <a:ext cx="512186" cy="5182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71B81B-4287-4095-89D1-590176997C02}"/>
              </a:ext>
            </a:extLst>
          </p:cNvPr>
          <p:cNvCxnSpPr>
            <a:cxnSpLocks/>
          </p:cNvCxnSpPr>
          <p:nvPr/>
        </p:nvCxnSpPr>
        <p:spPr>
          <a:xfrm flipH="1" flipV="1">
            <a:off x="4214237" y="4554755"/>
            <a:ext cx="362021" cy="8802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26E3F3-131E-4C94-943C-5AA8D55D5E66}"/>
              </a:ext>
            </a:extLst>
          </p:cNvPr>
          <p:cNvCxnSpPr>
            <a:cxnSpLocks/>
          </p:cNvCxnSpPr>
          <p:nvPr/>
        </p:nvCxnSpPr>
        <p:spPr>
          <a:xfrm flipV="1">
            <a:off x="4576258" y="4554756"/>
            <a:ext cx="264536" cy="8702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916F3E-CE6B-4666-A9E9-89FD00079AC7}"/>
              </a:ext>
            </a:extLst>
          </p:cNvPr>
          <p:cNvCxnSpPr>
            <a:cxnSpLocks/>
          </p:cNvCxnSpPr>
          <p:nvPr/>
        </p:nvCxnSpPr>
        <p:spPr>
          <a:xfrm flipV="1">
            <a:off x="4563488" y="4601526"/>
            <a:ext cx="1151513" cy="8305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F5A103-9EFA-4FAF-BFC6-1C5BDACD9945}"/>
              </a:ext>
            </a:extLst>
          </p:cNvPr>
          <p:cNvCxnSpPr>
            <a:cxnSpLocks/>
          </p:cNvCxnSpPr>
          <p:nvPr/>
        </p:nvCxnSpPr>
        <p:spPr>
          <a:xfrm flipV="1">
            <a:off x="4576258" y="4598569"/>
            <a:ext cx="2770692" cy="8264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06CBB4-8F34-4153-B9E2-3E3CC35FD334}"/>
              </a:ext>
            </a:extLst>
          </p:cNvPr>
          <p:cNvCxnSpPr>
            <a:cxnSpLocks/>
          </p:cNvCxnSpPr>
          <p:nvPr/>
        </p:nvCxnSpPr>
        <p:spPr>
          <a:xfrm flipH="1" flipV="1">
            <a:off x="8470845" y="4501917"/>
            <a:ext cx="201160" cy="4735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A16553-F174-47AA-ADAE-83F149AF9DF9}"/>
              </a:ext>
            </a:extLst>
          </p:cNvPr>
          <p:cNvCxnSpPr>
            <a:cxnSpLocks/>
          </p:cNvCxnSpPr>
          <p:nvPr/>
        </p:nvCxnSpPr>
        <p:spPr>
          <a:xfrm flipH="1" flipV="1">
            <a:off x="5325558" y="4598569"/>
            <a:ext cx="1796461" cy="83348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7533B2-4A61-4B34-A2F2-EEECB2E56F6F}"/>
              </a:ext>
            </a:extLst>
          </p:cNvPr>
          <p:cNvCxnSpPr>
            <a:cxnSpLocks/>
          </p:cNvCxnSpPr>
          <p:nvPr/>
        </p:nvCxnSpPr>
        <p:spPr>
          <a:xfrm flipH="1" flipV="1">
            <a:off x="6199765" y="4581697"/>
            <a:ext cx="922254" cy="84332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5FA9A89-65ED-4421-A682-BA6A6E241C07}"/>
              </a:ext>
            </a:extLst>
          </p:cNvPr>
          <p:cNvCxnSpPr>
            <a:cxnSpLocks/>
          </p:cNvCxnSpPr>
          <p:nvPr/>
        </p:nvCxnSpPr>
        <p:spPr>
          <a:xfrm flipV="1">
            <a:off x="7122019" y="4554756"/>
            <a:ext cx="586952" cy="87729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58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6FF2F-C732-4054-ACFD-FB089CEB0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857D9-1834-4F81-B9EB-8403BBAF9F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4060" y="2051049"/>
                <a:ext cx="6238240" cy="3986213"/>
              </a:xfrm>
            </p:spPr>
            <p:txBody>
              <a:bodyPr/>
              <a:lstStyle/>
              <a:p>
                <a:r>
                  <a:rPr lang="en-US" dirty="0"/>
                  <a:t>Suppose you are going to a baseball game. The ticket costs $20, hot dogs are $3, and French fries cost $2. </a:t>
                </a:r>
              </a:p>
              <a:p>
                <a:r>
                  <a:rPr lang="en-US" dirty="0"/>
                  <a:t>Your total cost can be modeled as a </a:t>
                </a:r>
                <a:r>
                  <a:rPr lang="en-US" i="1" dirty="0"/>
                  <a:t>linear function</a:t>
                </a:r>
                <a:r>
                  <a:rPr lang="en-US" dirty="0"/>
                  <a:t> of the ticket price and the number of hot dogs and French fries you purchase.</a:t>
                </a:r>
              </a:p>
              <a:p>
                <a:pPr lvl="1"/>
                <a:r>
                  <a:rPr lang="en-US" dirty="0"/>
                  <a:t>Total cost equals $20 plus $3 for every hot dog and $2 for every order of fries.</a:t>
                </a:r>
              </a:p>
              <a:p>
                <a:pPr lvl="1"/>
                <a:r>
                  <a:rPr lang="en-US" dirty="0"/>
                  <a:t>Mathematically: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=20+3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when </a:t>
                </a:r>
                <a:r>
                  <a:rPr lang="en-US" i="1" dirty="0"/>
                  <a:t>c </a:t>
                </a:r>
                <a:r>
                  <a:rPr lang="en-US" dirty="0"/>
                  <a:t>is total cost, </a:t>
                </a:r>
                <a:r>
                  <a:rPr lang="en-US" i="1" dirty="0"/>
                  <a:t>h</a:t>
                </a:r>
                <a:r>
                  <a:rPr lang="en-US" dirty="0"/>
                  <a:t> is the number of hot dogs purchased, and </a:t>
                </a:r>
                <a:r>
                  <a:rPr lang="en-US" i="1" dirty="0"/>
                  <a:t>f</a:t>
                </a:r>
                <a:r>
                  <a:rPr lang="en-US" dirty="0"/>
                  <a:t> is the number of fries purchased.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8857D9-1834-4F81-B9EB-8403BBAF9F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4060" y="2051049"/>
                <a:ext cx="6238240" cy="3986213"/>
              </a:xfrm>
              <a:blipFill>
                <a:blip r:embed="rId2"/>
                <a:stretch>
                  <a:fillRect l="-1074" t="-917" r="-586" b="-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5B20C4-4C19-4D2C-B22F-18BEF7D94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627445"/>
              </p:ext>
            </p:extLst>
          </p:nvPr>
        </p:nvGraphicFramePr>
        <p:xfrm>
          <a:off x="7070290" y="2675465"/>
          <a:ext cx="4387650" cy="244538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62550">
                  <a:extLst>
                    <a:ext uri="{9D8B030D-6E8A-4147-A177-3AD203B41FA5}">
                      <a16:colId xmlns:a16="http://schemas.microsoft.com/office/drawing/2014/main" val="3913621633"/>
                    </a:ext>
                  </a:extLst>
                </a:gridCol>
                <a:gridCol w="1462550">
                  <a:extLst>
                    <a:ext uri="{9D8B030D-6E8A-4147-A177-3AD203B41FA5}">
                      <a16:colId xmlns:a16="http://schemas.microsoft.com/office/drawing/2014/main" val="872890936"/>
                    </a:ext>
                  </a:extLst>
                </a:gridCol>
                <a:gridCol w="1462550">
                  <a:extLst>
                    <a:ext uri="{9D8B030D-6E8A-4147-A177-3AD203B41FA5}">
                      <a16:colId xmlns:a16="http://schemas.microsoft.com/office/drawing/2014/main" val="1203098042"/>
                    </a:ext>
                  </a:extLst>
                </a:gridCol>
              </a:tblGrid>
              <a:tr h="3979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Hot Dogs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French Fries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Total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568981"/>
                  </a:ext>
                </a:extLst>
              </a:tr>
              <a:tr h="5408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$24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294576"/>
                  </a:ext>
                </a:extLst>
              </a:tr>
              <a:tr h="5408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$30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06827"/>
                  </a:ext>
                </a:extLst>
              </a:tr>
              <a:tr h="5408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$41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5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320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7EA9-4261-4455-B9B1-EC7F13915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DD439-FA91-4458-B099-E222B98D66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71749" y="5114845"/>
                <a:ext cx="9628632" cy="161615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Notice the structure of the formula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=20+3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similar to the generic linear regression model of</a:t>
                </a:r>
              </a:p>
              <a:p>
                <a:r>
                  <a:rPr lang="en-US" dirty="0"/>
                  <a:t>Linear regression comes in when we only have the data and need to </a:t>
                </a:r>
                <a:r>
                  <a:rPr lang="en-US" i="1" dirty="0"/>
                  <a:t>estimate</a:t>
                </a:r>
                <a:r>
                  <a:rPr lang="en-US" dirty="0"/>
                  <a:t> the coefficients in the equation.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DD439-FA91-4458-B099-E222B98D66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1749" y="5114845"/>
                <a:ext cx="9628632" cy="1616155"/>
              </a:xfrm>
              <a:blipFill>
                <a:blip r:embed="rId2"/>
                <a:stretch>
                  <a:fillRect l="-696" t="-4528" r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6345D2-0B1F-4D8F-9D16-FC31E4515834}"/>
                  </a:ext>
                </a:extLst>
              </p:cNvPr>
              <p:cNvSpPr txBox="1"/>
              <p:nvPr/>
            </p:nvSpPr>
            <p:spPr>
              <a:xfrm>
                <a:off x="4366638" y="5462957"/>
                <a:ext cx="467070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6345D2-0B1F-4D8F-9D16-FC31E4515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638" y="5462957"/>
                <a:ext cx="4670701" cy="338554"/>
              </a:xfrm>
              <a:prstGeom prst="rect">
                <a:avLst/>
              </a:prstGeom>
              <a:blipFill>
                <a:blip r:embed="rId3"/>
                <a:stretch>
                  <a:fillRect l="-913" t="-16071" b="-33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5E363B1-8E3B-4B4D-B29D-1C69D3A80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582" y="2098953"/>
            <a:ext cx="3733799" cy="2800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E2B57D-C92A-41B1-9981-7CF2D01BB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919" y="1999086"/>
            <a:ext cx="3170881" cy="3000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8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ACCB1-46C7-45C0-A534-C1BCB58B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0A4CA9-6067-4DD6-B1EC-556AC03693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 the mtcars data set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Suppose you wish to model </a:t>
                </a:r>
                <a:r>
                  <a:rPr lang="en-US" i="1" dirty="0"/>
                  <a:t>mpg</a:t>
                </a:r>
                <a:r>
                  <a:rPr lang="en-US" dirty="0"/>
                  <a:t> as a linear function of </a:t>
                </a:r>
                <a:r>
                  <a:rPr lang="en-US" i="1" dirty="0"/>
                  <a:t>wt</a:t>
                </a:r>
                <a:r>
                  <a:rPr lang="en-US" dirty="0"/>
                  <a:t> and </a:t>
                </a:r>
                <a:r>
                  <a:rPr lang="en-US" i="1" dirty="0"/>
                  <a:t>qsec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In other words, you want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𝑚𝑝𝑔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𝑞𝑠𝑒𝑐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Unlike the hot dog data, the coefficients are unknown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0A4CA9-6067-4DD6-B1EC-556AC0369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4C8435B-B9E5-40C6-AF69-861DC6537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37" y="2662237"/>
            <a:ext cx="69437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8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06859-A643-43E9-AD74-6553F8C8E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3CB3E8-AB3A-4D05-9A2D-72DDBE4AE0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0160" y="2190749"/>
                <a:ext cx="9628632" cy="1543051"/>
              </a:xfrm>
            </p:spPr>
            <p:txBody>
              <a:bodyPr/>
              <a:lstStyle/>
              <a:p>
                <a:r>
                  <a:rPr lang="en-US" dirty="0"/>
                  <a:t>The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𝑚𝑝𝑔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𝑞𝑠𝑒𝑐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is estimated via linear regression as: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3CB3E8-AB3A-4D05-9A2D-72DDBE4AE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0160" y="2190749"/>
                <a:ext cx="9628632" cy="1543051"/>
              </a:xfrm>
              <a:blipFill>
                <a:blip r:embed="rId2"/>
                <a:stretch>
                  <a:fillRect l="-696" t="-2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2866A5F-700F-44DF-BEA6-596735C92B67}"/>
                  </a:ext>
                </a:extLst>
              </p:cNvPr>
              <p:cNvSpPr/>
              <p:nvPr/>
            </p:nvSpPr>
            <p:spPr>
              <a:xfrm>
                <a:off x="2771658" y="2967335"/>
                <a:ext cx="67370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𝑚𝑝𝑔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𝟏𝟗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𝟎𝟓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)∗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𝑤𝑡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𝟗𝟑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𝑞𝑠𝑒𝑐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2866A5F-700F-44DF-BEA6-596735C92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658" y="2967335"/>
                <a:ext cx="6737036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34BA46-91EF-480C-BEEB-C42652D75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510169"/>
              </p:ext>
            </p:extLst>
          </p:nvPr>
        </p:nvGraphicFramePr>
        <p:xfrm>
          <a:off x="1859006" y="3733800"/>
          <a:ext cx="8562339" cy="207962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96340">
                  <a:extLst>
                    <a:ext uri="{9D8B030D-6E8A-4147-A177-3AD203B41FA5}">
                      <a16:colId xmlns:a16="http://schemas.microsoft.com/office/drawing/2014/main" val="3913621633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872890936"/>
                    </a:ext>
                  </a:extLst>
                </a:gridCol>
                <a:gridCol w="6083299">
                  <a:extLst>
                    <a:ext uri="{9D8B030D-6E8A-4147-A177-3AD203B41FA5}">
                      <a16:colId xmlns:a16="http://schemas.microsoft.com/office/drawing/2014/main" val="1203098042"/>
                    </a:ext>
                  </a:extLst>
                </a:gridCol>
              </a:tblGrid>
              <a:tr h="3979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wt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qsec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568981"/>
                  </a:ext>
                </a:extLst>
              </a:tr>
              <a:tr h="5408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19.75</a:t>
                      </a:r>
                      <a:r>
                        <a:rPr lang="en-US" sz="2400" dirty="0"/>
                        <a:t> </a:t>
                      </a:r>
                      <a:r>
                        <a:rPr lang="en-US" sz="2400" b="1" dirty="0"/>
                        <a:t>- 5.05</a:t>
                      </a:r>
                      <a:r>
                        <a:rPr lang="en-US" sz="2400" dirty="0"/>
                        <a:t>*1.5 + </a:t>
                      </a:r>
                      <a:r>
                        <a:rPr lang="en-US" sz="2400" b="1" dirty="0"/>
                        <a:t>0.93</a:t>
                      </a:r>
                      <a:r>
                        <a:rPr lang="en-US" sz="2400" dirty="0"/>
                        <a:t>*14.5 = 24.9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9294576"/>
                  </a:ext>
                </a:extLst>
              </a:tr>
              <a:tr h="5408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19.75</a:t>
                      </a:r>
                      <a:r>
                        <a:rPr lang="en-US" sz="2400" dirty="0"/>
                        <a:t> </a:t>
                      </a:r>
                      <a:r>
                        <a:rPr lang="en-US" sz="2400" b="1" dirty="0"/>
                        <a:t>- 5.05</a:t>
                      </a:r>
                      <a:r>
                        <a:rPr lang="en-US" sz="2400" dirty="0"/>
                        <a:t>*3.3 + </a:t>
                      </a:r>
                      <a:r>
                        <a:rPr lang="en-US" sz="2400" b="1" dirty="0"/>
                        <a:t>0.93</a:t>
                      </a:r>
                      <a:r>
                        <a:rPr lang="en-US" sz="2400" dirty="0"/>
                        <a:t>*17.7 = 19.5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06827"/>
                  </a:ext>
                </a:extLst>
              </a:tr>
              <a:tr h="54080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19.75</a:t>
                      </a:r>
                      <a:r>
                        <a:rPr lang="en-US" sz="2400" dirty="0"/>
                        <a:t> </a:t>
                      </a:r>
                      <a:r>
                        <a:rPr lang="en-US" sz="2400" b="1" dirty="0"/>
                        <a:t>- 5.05</a:t>
                      </a:r>
                      <a:r>
                        <a:rPr lang="en-US" sz="2400" dirty="0"/>
                        <a:t>*5.4 + </a:t>
                      </a:r>
                      <a:r>
                        <a:rPr lang="en-US" sz="2400" b="1" dirty="0"/>
                        <a:t>0.93</a:t>
                      </a:r>
                      <a:r>
                        <a:rPr lang="en-US" sz="2400" dirty="0"/>
                        <a:t>*22.9 = 13.7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5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88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5757</TotalTime>
  <Words>385</Words>
  <Application>Microsoft Office PowerPoint</Application>
  <PresentationFormat>Widescreen</PresentationFormat>
  <Paragraphs>59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Cambria Math</vt:lpstr>
      <vt:lpstr>Wingdings</vt:lpstr>
      <vt:lpstr>Educational subjects 16x9</vt:lpstr>
      <vt:lpstr>Linear Regression</vt:lpstr>
      <vt:lpstr>Outline</vt:lpstr>
      <vt:lpstr>Definition and Generic Model Statement</vt:lpstr>
      <vt:lpstr>Deterministic Example</vt:lpstr>
      <vt:lpstr>Deterministic Example</vt:lpstr>
      <vt:lpstr>Stochastic Example</vt:lpstr>
      <vt:lpstr>Stochastic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</dc:title>
  <dc:creator>Tim Young</dc:creator>
  <cp:lastModifiedBy>Tim Young</cp:lastModifiedBy>
  <cp:revision>31</cp:revision>
  <dcterms:created xsi:type="dcterms:W3CDTF">2019-03-06T03:00:19Z</dcterms:created>
  <dcterms:modified xsi:type="dcterms:W3CDTF">2019-03-19T02:44:39Z</dcterms:modified>
</cp:coreProperties>
</file>